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56" r:id="rId2"/>
    <p:sldId id="286" r:id="rId3"/>
    <p:sldId id="325" r:id="rId4"/>
    <p:sldId id="328" r:id="rId5"/>
    <p:sldId id="327" r:id="rId6"/>
  </p:sldIdLst>
  <p:sldSz cx="9144000" cy="6858000" type="screen4x3"/>
  <p:notesSz cx="7077075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88" autoAdjust="0"/>
  </p:normalViewPr>
  <p:slideViewPr>
    <p:cSldViewPr>
      <p:cViewPr>
        <p:scale>
          <a:sx n="78" d="100"/>
          <a:sy n="78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t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109" y="0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t" anchorCtr="0" compatLnSpc="1">
            <a:prstTxWarp prst="textNoShape">
              <a:avLst/>
            </a:prstTxWarp>
          </a:bodyPr>
          <a:lstStyle>
            <a:lvl1pPr algn="r"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851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109" y="8916851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E5EE2F9-25D0-483E-95F3-A917414B2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0092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t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09" y="0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t" anchorCtr="0" compatLnSpc="1">
            <a:prstTxWarp prst="textNoShape">
              <a:avLst/>
            </a:prstTxWarp>
          </a:bodyPr>
          <a:lstStyle>
            <a:lvl1pPr algn="r"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142" y="4458427"/>
            <a:ext cx="5190791" cy="422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851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09" y="8916851"/>
            <a:ext cx="3066967" cy="468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061" tIns="47031" rIns="94061" bIns="470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A401E0A-79C5-41A0-B20E-D36E5594CC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901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F7830-2619-43FD-9F72-89CB9BBFC5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E97C-A0AD-4B2B-9176-DE0DF544D1EB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E97C-A0AD-4B2B-9176-DE0DF544D1EB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E97C-A0AD-4B2B-9176-DE0DF544D1EB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5E97C-A0AD-4B2B-9176-DE0DF544D1EB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CC4FF84-7573-49B9-A29F-69003BC9C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56DF7-641F-495C-86D9-C19554CE6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4E43-07F4-4F41-BE16-BCAA19D87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734E-E6AD-431E-97F0-C567067C72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7964-D540-45E4-995C-4052ECCD58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ABF1-B740-45ED-A061-7EBE7168F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143B22-0139-4A33-A8DC-902E53831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C32A-12C2-40A5-AEB0-709B19AAB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C8616-8BC1-4D2E-9FF1-A59A46368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4A6E-4072-4919-A9C3-B80E90BEF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513CD-7506-48C0-8787-F9C3E669F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 dirty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BF505E-642B-4211-84CB-ED81302274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0" r:id="rId2"/>
    <p:sldLayoutId id="2147483691" r:id="rId3"/>
    <p:sldLayoutId id="2147483692" r:id="rId4"/>
    <p:sldLayoutId id="2147483699" r:id="rId5"/>
    <p:sldLayoutId id="2147483700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title"/>
          </p:nvPr>
        </p:nvSpPr>
        <p:spPr>
          <a:xfrm>
            <a:off x="3733800" y="1295400"/>
            <a:ext cx="4953000" cy="1066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/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dirty="0" smtClean="0">
                <a:solidFill>
                  <a:schemeClr val="tx1"/>
                </a:solidFill>
              </a:rPr>
              <a:t/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dirty="0" smtClean="0">
                <a:solidFill>
                  <a:schemeClr val="tx1"/>
                </a:solidFill>
              </a:rPr>
              <a:t/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dirty="0" smtClean="0">
                <a:solidFill>
                  <a:schemeClr val="tx1"/>
                </a:solidFill>
              </a:rPr>
              <a:t/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dirty="0" smtClean="0">
                <a:solidFill>
                  <a:schemeClr val="tx1"/>
                </a:solidFill>
              </a:rPr>
              <a:t/>
            </a:r>
            <a:br>
              <a:rPr lang="en-US" sz="2900" dirty="0" smtClean="0">
                <a:solidFill>
                  <a:schemeClr val="tx1"/>
                </a:solidFill>
              </a:rPr>
            </a:br>
            <a:r>
              <a:rPr lang="en-US" sz="2900" b="1" dirty="0" smtClean="0">
                <a:solidFill>
                  <a:schemeClr val="tx1"/>
                </a:solidFill>
              </a:rPr>
              <a:t/>
            </a:r>
            <a:br>
              <a:rPr lang="en-US" sz="2900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Affordable Care Act Implementation Updates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52600" y="4800600"/>
            <a:ext cx="66501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>
                <a:latin typeface="+mj-lt"/>
              </a:rPr>
              <a:t>Joel Diringer, JD, </a:t>
            </a:r>
            <a:r>
              <a:rPr lang="en-US" sz="2400" dirty="0" smtClean="0">
                <a:latin typeface="+mj-lt"/>
              </a:rPr>
              <a:t>MPH</a:t>
            </a:r>
          </a:p>
          <a:p>
            <a:pPr algn="r">
              <a:defRPr/>
            </a:pPr>
            <a:endParaRPr lang="en-US" sz="2400" dirty="0">
              <a:latin typeface="+mj-lt"/>
            </a:endParaRPr>
          </a:p>
          <a:p>
            <a:pPr algn="r">
              <a:defRPr/>
            </a:pPr>
            <a:r>
              <a:rPr lang="en-US" sz="2400" dirty="0" smtClean="0"/>
              <a:t>July 2013</a:t>
            </a:r>
            <a:endParaRPr lang="en-US" sz="2400" dirty="0">
              <a:latin typeface="+mj-lt"/>
            </a:endParaRPr>
          </a:p>
        </p:txBody>
      </p:sp>
      <p:pic>
        <p:nvPicPr>
          <p:cNvPr id="5124" name="Picture 15" descr="DA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05400"/>
            <a:ext cx="111139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FEE54E7-1132-4BEE-9BB5-7139F1AB353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Federal regulations/actions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52650"/>
            <a:ext cx="8229600" cy="4705350"/>
          </a:xfrm>
        </p:spPr>
        <p:txBody>
          <a:bodyPr>
            <a:normAutofit/>
          </a:bodyPr>
          <a:lstStyle/>
          <a:p>
            <a:pPr marL="658368" lvl="1" indent="-246888" eaLnBrk="1" fontAlgn="auto" hangingPunct="1">
              <a:lnSpc>
                <a:spcPct val="80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Delay of large employer (&gt; 50 employees) “pay-or-play” provisions: employer mandate &amp; reporting requirements until January 2015</a:t>
            </a:r>
          </a:p>
          <a:p>
            <a:pPr marL="923481" lvl="2" indent="-2468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Individual mandate still effective January 2014, but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may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be more difficult to enforce</a:t>
            </a:r>
          </a:p>
          <a:p>
            <a:pPr marL="923481" lvl="2" indent="-2468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Exchange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may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have more enrollees with greater subsidies</a:t>
            </a:r>
          </a:p>
          <a:p>
            <a:pPr marL="923481" lvl="2" indent="-2468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Other employer coverage provisions still in effect: no dollar caps, coverage to age 26 for unmarried children, coverage of preventive services (including contraception)</a:t>
            </a:r>
          </a:p>
          <a:p>
            <a:pPr marL="1180656" lvl="3" indent="-246888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658368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CMS released final rule 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navigators	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923481" lvl="2" indent="-246888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California developing its own regulations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CA963A-42BC-4549-B1D9-6B36BC0B8CDF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Covered California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552950"/>
          </a:xfrm>
        </p:spPr>
        <p:txBody>
          <a:bodyPr>
            <a:noAutofit/>
          </a:bodyPr>
          <a:lstStyle/>
          <a:p>
            <a:pPr lvl="0">
              <a:spcAft>
                <a:spcPts val="1000"/>
              </a:spcAft>
            </a:pPr>
            <a:r>
              <a:rPr lang="en-US" sz="2600" dirty="0" smtClean="0">
                <a:latin typeface="+mj-lt"/>
              </a:rPr>
              <a:t>August 8 Board meeting added – pediatric dental</a:t>
            </a:r>
          </a:p>
          <a:p>
            <a:pPr lvl="0">
              <a:spcAft>
                <a:spcPts val="1000"/>
              </a:spcAft>
            </a:pPr>
            <a:r>
              <a:rPr lang="en-US" sz="2600" dirty="0" smtClean="0">
                <a:latin typeface="+mj-lt"/>
              </a:rPr>
              <a:t>Application </a:t>
            </a:r>
            <a:r>
              <a:rPr lang="en-US" sz="2600" dirty="0" smtClean="0">
                <a:latin typeface="+mj-lt"/>
              </a:rPr>
              <a:t>assister regulations </a:t>
            </a:r>
            <a:r>
              <a:rPr lang="en-US" sz="2600" dirty="0" smtClean="0">
                <a:latin typeface="+mj-lt"/>
              </a:rPr>
              <a:t>approved on </a:t>
            </a:r>
            <a:r>
              <a:rPr lang="en-US" sz="2600" dirty="0" smtClean="0">
                <a:latin typeface="+mj-lt"/>
              </a:rPr>
              <a:t>7/15</a:t>
            </a:r>
            <a:endParaRPr lang="en-US" sz="2600" dirty="0" smtClean="0">
              <a:latin typeface="+mj-lt"/>
            </a:endParaRPr>
          </a:p>
          <a:p>
            <a:pPr lvl="0">
              <a:spcAft>
                <a:spcPts val="1000"/>
              </a:spcAft>
            </a:pPr>
            <a:r>
              <a:rPr lang="en-US" sz="2600" dirty="0" smtClean="0">
                <a:latin typeface="+mj-lt"/>
              </a:rPr>
              <a:t>Navigator grant </a:t>
            </a:r>
            <a:r>
              <a:rPr lang="en-US" sz="2600" dirty="0" smtClean="0">
                <a:latin typeface="+mj-lt"/>
              </a:rPr>
              <a:t>$5 million </a:t>
            </a:r>
            <a:r>
              <a:rPr lang="en-US" sz="2600" dirty="0" smtClean="0">
                <a:latin typeface="+mj-lt"/>
              </a:rPr>
              <a:t>RFP release – 9/10 </a:t>
            </a:r>
            <a:endParaRPr lang="en-US" sz="2600" dirty="0" smtClean="0">
              <a:latin typeface="+mj-lt"/>
            </a:endParaRPr>
          </a:p>
          <a:p>
            <a:pPr lvl="0">
              <a:spcAft>
                <a:spcPts val="1000"/>
              </a:spcAft>
            </a:pPr>
            <a:r>
              <a:rPr lang="en-US" sz="2600" dirty="0" smtClean="0">
                <a:latin typeface="+mj-lt"/>
              </a:rPr>
              <a:t>Public education campaign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Delayed until the Fall – closer to enrollment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j-lt"/>
              </a:rPr>
              <a:t>Focus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on three key demographics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:</a:t>
            </a: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+mj-lt"/>
              </a:rPr>
              <a:t>"Just getting started," focusing on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ages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18 to 24;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+mj-lt"/>
              </a:rPr>
              <a:t>"Independent and connected," focusing on more affluent residents in their late 20s and 30s; and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  <a:latin typeface="+mj-lt"/>
              </a:rPr>
              <a:t>"Calculated risk-takers," focusing on those who have higher income levels.</a:t>
            </a:r>
          </a:p>
          <a:p>
            <a:pPr lvl="1"/>
            <a:endParaRPr lang="en-US" sz="2400" dirty="0" smtClean="0">
              <a:latin typeface="+mj-lt"/>
            </a:endParaRPr>
          </a:p>
          <a:p>
            <a:pPr lvl="1">
              <a:spcAft>
                <a:spcPts val="500"/>
              </a:spcAft>
              <a:buNone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CA963A-42BC-4549-B1D9-6B36BC0B8CDF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Covered California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552950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>
                <a:solidFill>
                  <a:schemeClr val="tx1"/>
                </a:solidFill>
                <a:latin typeface="+mj-lt"/>
              </a:rPr>
              <a:t>New 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Key Words:</a:t>
            </a:r>
            <a:endParaRPr lang="en-US" sz="2600" dirty="0" smtClean="0">
              <a:latin typeface="+mj-lt"/>
            </a:endParaRPr>
          </a:p>
          <a:p>
            <a:pPr lvl="1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Covered California </a:t>
            </a: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Certified Enrollment Counselors 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rather than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Assisters</a:t>
            </a:r>
          </a:p>
          <a:p>
            <a:pPr lvl="1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Covered California </a:t>
            </a: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Certified Educators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rather than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grantees</a:t>
            </a:r>
          </a:p>
          <a:p>
            <a:pPr lvl="1">
              <a:spcAft>
                <a:spcPts val="1000"/>
              </a:spcAft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Covered California </a:t>
            </a: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Certified Insurance Agents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rather than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agents </a:t>
            </a:r>
          </a:p>
          <a:p>
            <a:pPr lvl="1">
              <a:spcAft>
                <a:spcPts val="1000"/>
              </a:spcAft>
            </a:pP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Minimum coverage plan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rather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catastrophic plan</a:t>
            </a:r>
          </a:p>
          <a:p>
            <a:pPr lvl="1">
              <a:spcAft>
                <a:spcPts val="1000"/>
              </a:spcAft>
            </a:pP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Pricing regions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rather than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rating regions</a:t>
            </a:r>
          </a:p>
          <a:p>
            <a:pPr lvl="1">
              <a:spcAft>
                <a:spcPts val="1000"/>
              </a:spcAft>
            </a:pPr>
            <a:r>
              <a:rPr lang="en-US" sz="2400" u="sng" dirty="0" smtClean="0">
                <a:solidFill>
                  <a:schemeClr val="tx1"/>
                </a:solidFill>
                <a:latin typeface="+mj-lt"/>
              </a:rPr>
              <a:t>Premium assistance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 rather than </a:t>
            </a:r>
            <a:r>
              <a:rPr lang="en-US" sz="2400" strike="sngStrike" dirty="0" smtClean="0">
                <a:solidFill>
                  <a:schemeClr val="tx1"/>
                </a:solidFill>
                <a:latin typeface="+mj-lt"/>
              </a:rPr>
              <a:t>tax credit</a:t>
            </a:r>
          </a:p>
          <a:p>
            <a:pPr lvl="1">
              <a:spcAft>
                <a:spcPts val="500"/>
              </a:spcAft>
              <a:buNone/>
            </a:pP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CA963A-42BC-4549-B1D9-6B36BC0B8CD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OEE Matrix of Activities</a:t>
            </a:r>
            <a:endParaRPr lang="en-US" b="1" dirty="0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CA963A-42BC-4549-B1D9-6B36BC0B8CDF}" type="slidenum">
              <a:rPr lang="en-US" smtClean="0"/>
              <a:pPr/>
              <a:t>5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5676035"/>
              </p:ext>
            </p:extLst>
          </p:nvPr>
        </p:nvGraphicFramePr>
        <p:xfrm>
          <a:off x="380997" y="2057400"/>
          <a:ext cx="8305802" cy="4473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5561"/>
                <a:gridCol w="858568"/>
                <a:gridCol w="1038224"/>
                <a:gridCol w="1134673"/>
                <a:gridCol w="1032551"/>
                <a:gridCol w="919084"/>
                <a:gridCol w="924759"/>
                <a:gridCol w="726191"/>
                <a:gridCol w="726191"/>
              </a:tblGrid>
              <a:tr h="8648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Agency/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org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Where in County?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Target population (e.g. low-income, Latino, business)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Location (e.g. health fair, chamber </a:t>
                      </a:r>
                      <a:r>
                        <a:rPr lang="en-US" sz="1100" dirty="0" err="1">
                          <a:effectLst/>
                        </a:rPr>
                        <a:t>mtg</a:t>
                      </a:r>
                      <a:r>
                        <a:rPr lang="en-US" sz="1100" dirty="0">
                          <a:effectLst/>
                        </a:rPr>
                        <a:t>, schools)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Activity (e.g. lecture, outreach </a:t>
                      </a:r>
                      <a:r>
                        <a:rPr lang="en-US" sz="1100" dirty="0" smtClean="0">
                          <a:effectLst/>
                        </a:rPr>
                        <a:t>event, enrollment)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Outreach/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education (yes/no)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Enrollment (yes/no)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Covered Calif.?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(yes/no)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Medi-Cal?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(yes/no)</a:t>
                      </a:r>
                      <a:endParaRPr lang="en-US" sz="11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 anchor="b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40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  <a:tr h="432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Gill Sans MT"/>
                        <a:ea typeface="Times New Roman"/>
                        <a:cs typeface="Arial"/>
                      </a:endParaRPr>
                    </a:p>
                  </a:txBody>
                  <a:tcPr marL="54054" marR="5405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9465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11130</TotalTime>
  <Words>295</Words>
  <Application>Microsoft Office PowerPoint</Application>
  <PresentationFormat>On-screen Show (4:3)</PresentationFormat>
  <Paragraphs>142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      Affordable Care Act Implementation Updates</vt:lpstr>
      <vt:lpstr>Federal regulations/actions</vt:lpstr>
      <vt:lpstr>Covered California </vt:lpstr>
      <vt:lpstr>Covered California </vt:lpstr>
      <vt:lpstr>OEE Matrix of Activities</vt:lpstr>
    </vt:vector>
  </TitlesOfParts>
  <Company>Katherine Bonalos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Bonalos</dc:creator>
  <cp:lastModifiedBy>Joel D.</cp:lastModifiedBy>
  <cp:revision>199</cp:revision>
  <cp:lastPrinted>2013-07-16T17:47:24Z</cp:lastPrinted>
  <dcterms:created xsi:type="dcterms:W3CDTF">2007-05-08T07:51:22Z</dcterms:created>
  <dcterms:modified xsi:type="dcterms:W3CDTF">2013-07-24T16:45:54Z</dcterms:modified>
</cp:coreProperties>
</file>